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hyperlink" Target="https://gamma.app" TargetMode="External"/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" TargetMode="External"/><Relationship Id="rId1" Type="http://schemas.openxmlformats.org/officeDocument/2006/relationships/image" Target="../media/image-10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" TargetMode="External"/><Relationship Id="rId1" Type="http://schemas.openxmlformats.org/officeDocument/2006/relationships/image" Target="../media/image-3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" TargetMode="External"/><Relationship Id="rId1" Type="http://schemas.openxmlformats.org/officeDocument/2006/relationships/image" Target="../media/image-6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hyperlink" Target="https://gamma.app" TargetMode="External"/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hyperlink" Target="https://gamma.app" TargetMode="External"/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" TargetMode="External"/><Relationship Id="rId1" Type="http://schemas.openxmlformats.org/officeDocument/2006/relationships/image" Target="../media/image-9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62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319599" y="1782008"/>
            <a:ext cx="7477601" cy="191643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7545"/>
              </a:lnSpc>
              <a:buNone/>
            </a:pPr>
            <a:r>
              <a:rPr lang="en-US" sz="6036" b="1" dirty="0">
                <a:solidFill>
                  <a:srgbClr val="1F1E1E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製品品質改善の問題解決アプローチ</a:t>
            </a:r>
            <a:endParaRPr lang="en-US" sz="6036" dirty="0"/>
          </a:p>
        </p:txBody>
      </p:sp>
      <p:sp>
        <p:nvSpPr>
          <p:cNvPr id="6" name="Text 3"/>
          <p:cNvSpPr/>
          <p:nvPr/>
        </p:nvSpPr>
        <p:spPr>
          <a:xfrm>
            <a:off x="6319599" y="4031694"/>
            <a:ext cx="747760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製品に品質不良が発生した際、迅速かつ効果的に問題を解決するためには、構造化された問題解決手法を活用することが重要です。この記事では、QCストーリーに基づいた工程改善の具体的な手順と、QC七つ道具の活用方法を解説します。これらの手法を適切に活用することで、製品品質の持続的な改善につなげることができます。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6319599" y="6075283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7219" y="6082903"/>
            <a:ext cx="340162" cy="340162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6786086" y="6058614"/>
            <a:ext cx="3397687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3062"/>
              </a:lnSpc>
              <a:buNone/>
            </a:pPr>
            <a:r>
              <a:rPr lang="en-US" sz="2187" b="1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by QMX事務所 フクイ紙店</a:t>
            </a:r>
            <a:endParaRPr lang="en-US" sz="2187" dirty="0"/>
          </a:p>
        </p:txBody>
      </p:sp>
      <p:pic>
        <p:nvPicPr>
          <p:cNvPr id="10" name="Image 2" descr="preencoded.png">
            <a:hlinkClick r:id="rId4" tooltip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2"/>
          <p:cNvSpPr/>
          <p:nvPr/>
        </p:nvSpPr>
        <p:spPr>
          <a:xfrm>
            <a:off x="1760220" y="1072396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1F1E1E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品質向上への道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1760220" y="2211110"/>
            <a:ext cx="11109960" cy="3985260"/>
          </a:xfrm>
          <a:prstGeom prst="roundRect">
            <a:avLst>
              <a:gd name="adj" fmla="val 2509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1767840" y="2218730"/>
            <a:ext cx="11094720" cy="992505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7" name="Text 5"/>
          <p:cNvSpPr/>
          <p:nvPr/>
        </p:nvSpPr>
        <p:spPr>
          <a:xfrm>
            <a:off x="1990011" y="2359581"/>
            <a:ext cx="5099209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問題の特定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541181" y="2359581"/>
            <a:ext cx="5099209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問題の背景と発生条件を明確化し、対策の方向性を定める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1767840" y="3211235"/>
            <a:ext cx="11094720" cy="992505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8"/>
          <p:cNvSpPr/>
          <p:nvPr/>
        </p:nvSpPr>
        <p:spPr>
          <a:xfrm>
            <a:off x="1990011" y="3352086"/>
            <a:ext cx="5099209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原因の究明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7541181" y="3352086"/>
            <a:ext cx="5099209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データ分析とQC七つ道具を活用して、根本原因を特定する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1767840" y="4203740"/>
            <a:ext cx="11094720" cy="992505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3" name="Text 11"/>
          <p:cNvSpPr/>
          <p:nvPr/>
        </p:nvSpPr>
        <p:spPr>
          <a:xfrm>
            <a:off x="1990011" y="4344591"/>
            <a:ext cx="5099209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対策の実施</a:t>
            </a:r>
            <a:endParaRPr lang="en-US" sz="1750" dirty="0"/>
          </a:p>
        </p:txBody>
      </p:sp>
      <p:sp>
        <p:nvSpPr>
          <p:cNvPr id="14" name="Text 12"/>
          <p:cNvSpPr/>
          <p:nvPr/>
        </p:nvSpPr>
        <p:spPr>
          <a:xfrm>
            <a:off x="7541181" y="4344591"/>
            <a:ext cx="5099209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効果的な改善策を迅速に実行に移し、品質の向上を図る</a:t>
            </a:r>
            <a:endParaRPr lang="en-US" sz="1750" dirty="0"/>
          </a:p>
        </p:txBody>
      </p:sp>
      <p:sp>
        <p:nvSpPr>
          <p:cNvPr id="15" name="Shape 13"/>
          <p:cNvSpPr/>
          <p:nvPr/>
        </p:nvSpPr>
        <p:spPr>
          <a:xfrm>
            <a:off x="1767840" y="5196245"/>
            <a:ext cx="11094720" cy="992505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6" name="Text 14"/>
          <p:cNvSpPr/>
          <p:nvPr/>
        </p:nvSpPr>
        <p:spPr>
          <a:xfrm>
            <a:off x="1990011" y="5337096"/>
            <a:ext cx="5099209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持続的改善</a:t>
            </a:r>
            <a:endParaRPr lang="en-US" sz="1750" dirty="0"/>
          </a:p>
        </p:txBody>
      </p:sp>
      <p:sp>
        <p:nvSpPr>
          <p:cNvPr id="17" name="Text 15"/>
          <p:cNvSpPr/>
          <p:nvPr/>
        </p:nvSpPr>
        <p:spPr>
          <a:xfrm>
            <a:off x="7541181" y="5337096"/>
            <a:ext cx="5099209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PDCAサイクルを回し続け、継続的な品質向上を実現する</a:t>
            </a:r>
            <a:endParaRPr lang="en-US" sz="1750" dirty="0"/>
          </a:p>
        </p:txBody>
      </p:sp>
      <p:sp>
        <p:nvSpPr>
          <p:cNvPr id="18" name="Text 16"/>
          <p:cNvSpPr/>
          <p:nvPr/>
        </p:nvSpPr>
        <p:spPr>
          <a:xfrm>
            <a:off x="1760220" y="6446282"/>
            <a:ext cx="1110996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製品品質の改善は、組織全体で取り組む継続的な課題です。この問題解決アプローチを活用することで、製造現場の課題を効果的に解決し、製品の品質向上につなげていくことができます。</a:t>
            </a:r>
            <a:endParaRPr lang="en-US" sz="1750" dirty="0"/>
          </a:p>
        </p:txBody>
      </p:sp>
      <p:pic>
        <p:nvPicPr>
          <p:cNvPr id="19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8042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1693307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1F1E1E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問題の特定と明確化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833199" y="289452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017627" y="2936200"/>
            <a:ext cx="13108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1</a:t>
            </a:r>
            <a:endParaRPr lang="en-US" sz="2624" dirty="0"/>
          </a:p>
        </p:txBody>
      </p:sp>
      <p:sp>
        <p:nvSpPr>
          <p:cNvPr id="8" name="Text 5"/>
          <p:cNvSpPr/>
          <p:nvPr/>
        </p:nvSpPr>
        <p:spPr>
          <a:xfrm>
            <a:off x="1555313" y="297084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発生源の特定</a:t>
            </a:r>
            <a:endParaRPr lang="en-US" sz="2187" dirty="0"/>
          </a:p>
        </p:txBody>
      </p:sp>
      <p:sp>
        <p:nvSpPr>
          <p:cNvPr id="9" name="Text 6"/>
          <p:cNvSpPr/>
          <p:nvPr/>
        </p:nvSpPr>
        <p:spPr>
          <a:xfrm>
            <a:off x="1555313" y="3451265"/>
            <a:ext cx="38200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まずは、キズ不良が発生する製造工程や原料、人為的な要因などの可能な原因を洗い出します。これにより、問題の発生源を把握することができます。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5597485" y="289452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5747861" y="2936200"/>
            <a:ext cx="19907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2</a:t>
            </a:r>
            <a:endParaRPr lang="en-US" sz="2624" dirty="0"/>
          </a:p>
        </p:txBody>
      </p:sp>
      <p:sp>
        <p:nvSpPr>
          <p:cNvPr id="12" name="Text 9"/>
          <p:cNvSpPr/>
          <p:nvPr/>
        </p:nvSpPr>
        <p:spPr>
          <a:xfrm>
            <a:off x="6319599" y="297084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問題の条件把握</a:t>
            </a:r>
            <a:endParaRPr lang="en-US" sz="2187" dirty="0"/>
          </a:p>
        </p:txBody>
      </p:sp>
      <p:sp>
        <p:nvSpPr>
          <p:cNvPr id="13" name="Text 10"/>
          <p:cNvSpPr/>
          <p:nvPr/>
        </p:nvSpPr>
        <p:spPr>
          <a:xfrm>
            <a:off x="6319599" y="3451265"/>
            <a:ext cx="38200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どのような条件下でキズ不良が発生するのか、製品の生産状況や環境要因などを詳細に調査します。これにより、問題の発生パターンを理解できます。</a:t>
            </a:r>
            <a:endParaRPr lang="en-US" sz="1750" dirty="0"/>
          </a:p>
        </p:txBody>
      </p:sp>
      <p:sp>
        <p:nvSpPr>
          <p:cNvPr id="14" name="Shape 11"/>
          <p:cNvSpPr/>
          <p:nvPr/>
        </p:nvSpPr>
        <p:spPr>
          <a:xfrm>
            <a:off x="833199" y="526863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983456" y="5310307"/>
            <a:ext cx="199311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3</a:t>
            </a:r>
            <a:endParaRPr lang="en-US" sz="2624" dirty="0"/>
          </a:p>
        </p:txBody>
      </p:sp>
      <p:sp>
        <p:nvSpPr>
          <p:cNvPr id="16" name="Text 13"/>
          <p:cNvSpPr/>
          <p:nvPr/>
        </p:nvSpPr>
        <p:spPr>
          <a:xfrm>
            <a:off x="1555313" y="534495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原因仮説の設定</a:t>
            </a:r>
            <a:endParaRPr lang="en-US" sz="2187" dirty="0"/>
          </a:p>
        </p:txBody>
      </p:sp>
      <p:sp>
        <p:nvSpPr>
          <p:cNvPr id="17" name="Text 14"/>
          <p:cNvSpPr/>
          <p:nvPr/>
        </p:nvSpPr>
        <p:spPr>
          <a:xfrm>
            <a:off x="1555313" y="5825371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特定した発生源を踏まえて、キズ不良の原因に関する仮説を立てます。この仮説をもとに、次の分析ステップに進みます。</a:t>
            </a:r>
            <a:endParaRPr lang="en-US" sz="1750" dirty="0"/>
          </a:p>
        </p:txBody>
      </p:sp>
      <p:pic>
        <p:nvPicPr>
          <p:cNvPr id="18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2"/>
          <p:cNvSpPr/>
          <p:nvPr/>
        </p:nvSpPr>
        <p:spPr>
          <a:xfrm>
            <a:off x="1760220" y="2039064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1F1E1E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問題の分析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1760220" y="328886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F1E1E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ルートコーズ分析</a:t>
            </a:r>
            <a:endParaRPr lang="en-US" sz="2187" dirty="0"/>
          </a:p>
        </p:txBody>
      </p:sp>
      <p:sp>
        <p:nvSpPr>
          <p:cNvPr id="6" name="Text 4"/>
          <p:cNvSpPr/>
          <p:nvPr/>
        </p:nvSpPr>
        <p:spPr>
          <a:xfrm>
            <a:off x="1760220" y="3858220"/>
            <a:ext cx="3341608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問題の背景にある根本原因を特定するために、5W1Hなどの手法を用いて徹底的な原因分析を行います。これにより、キズ不良の発生メカニズムを理解できます。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5651421" y="328886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F1E1E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データ分析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5651421" y="3858220"/>
            <a:ext cx="3341608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不良発生のパターンや分布、関係性などを、チェックシートやヒストグラム、散布図などのQC七つ道具を使って可視化・分析します。これにより、問題の本質に迫ることができます。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9542621" y="328886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F1E1E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要因特定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9542621" y="3858220"/>
            <a:ext cx="3341608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分析結果から、キズ不良に大きな影響を及ぼす主要な要因を特定します。これらの要因に注目して、より詳細な改善策を検討することができます。</a:t>
            </a:r>
            <a:endParaRPr lang="en-US" sz="1750" dirty="0"/>
          </a:p>
        </p:txBody>
      </p:sp>
      <p:pic>
        <p:nvPicPr>
          <p:cNvPr id="11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62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90799" y="1103114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1F1E1E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QC七つ道具の活用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4801910" y="2130743"/>
            <a:ext cx="44410" cy="4995624"/>
          </a:xfrm>
          <a:prstGeom prst="roundRect">
            <a:avLst>
              <a:gd name="adj" fmla="val 225151"/>
            </a:avLst>
          </a:prstGeom>
          <a:solidFill>
            <a:srgbClr val="BBC2DC"/>
          </a:solidFill>
          <a:ln/>
        </p:spPr>
      </p:sp>
      <p:sp>
        <p:nvSpPr>
          <p:cNvPr id="7" name="Shape 4"/>
          <p:cNvSpPr/>
          <p:nvPr/>
        </p:nvSpPr>
        <p:spPr>
          <a:xfrm>
            <a:off x="5074027" y="2532043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BBC2DC"/>
          </a:solidFill>
          <a:ln/>
        </p:spPr>
      </p:sp>
      <p:sp>
        <p:nvSpPr>
          <p:cNvPr id="8" name="Shape 5"/>
          <p:cNvSpPr/>
          <p:nvPr/>
        </p:nvSpPr>
        <p:spPr>
          <a:xfrm>
            <a:off x="4574084" y="2304336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4758511" y="2346008"/>
            <a:ext cx="13108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1</a:t>
            </a:r>
            <a:endParaRPr lang="en-US" sz="2624" dirty="0"/>
          </a:p>
        </p:txBody>
      </p:sp>
      <p:sp>
        <p:nvSpPr>
          <p:cNvPr id="10" name="Text 7"/>
          <p:cNvSpPr/>
          <p:nvPr/>
        </p:nvSpPr>
        <p:spPr>
          <a:xfrm>
            <a:off x="6046113" y="235291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チェックシート</a:t>
            </a:r>
            <a:endParaRPr lang="en-US" sz="2187" dirty="0"/>
          </a:p>
        </p:txBody>
      </p:sp>
      <p:sp>
        <p:nvSpPr>
          <p:cNvPr id="11" name="Text 8"/>
          <p:cNvSpPr/>
          <p:nvPr/>
        </p:nvSpPr>
        <p:spPr>
          <a:xfrm>
            <a:off x="6046113" y="2833330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不良発生の場所や条件、発生頻度などを記録してパターンを把握し、問題の発生源を特定します。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5074027" y="4389775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BBC2DC"/>
          </a:solidFill>
          <a:ln/>
        </p:spPr>
      </p:sp>
      <p:sp>
        <p:nvSpPr>
          <p:cNvPr id="13" name="Shape 10"/>
          <p:cNvSpPr/>
          <p:nvPr/>
        </p:nvSpPr>
        <p:spPr>
          <a:xfrm>
            <a:off x="4574084" y="416206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4724460" y="4203740"/>
            <a:ext cx="19907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2</a:t>
            </a:r>
            <a:endParaRPr lang="en-US" sz="2624" dirty="0"/>
          </a:p>
        </p:txBody>
      </p:sp>
      <p:sp>
        <p:nvSpPr>
          <p:cNvPr id="15" name="Text 12"/>
          <p:cNvSpPr/>
          <p:nvPr/>
        </p:nvSpPr>
        <p:spPr>
          <a:xfrm>
            <a:off x="6046113" y="4210645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ヒストグラム</a:t>
            </a:r>
            <a:endParaRPr lang="en-US" sz="2187" dirty="0"/>
          </a:p>
        </p:txBody>
      </p:sp>
      <p:sp>
        <p:nvSpPr>
          <p:cNvPr id="16" name="Text 13"/>
          <p:cNvSpPr/>
          <p:nvPr/>
        </p:nvSpPr>
        <p:spPr>
          <a:xfrm>
            <a:off x="6046113" y="4691063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不良の分布を可視化することで、どの工程で問題が発生しているかを明らかにします。</a:t>
            </a:r>
            <a:endParaRPr lang="en-US" sz="1750" dirty="0"/>
          </a:p>
        </p:txBody>
      </p:sp>
      <p:sp>
        <p:nvSpPr>
          <p:cNvPr id="17" name="Shape 14"/>
          <p:cNvSpPr/>
          <p:nvPr/>
        </p:nvSpPr>
        <p:spPr>
          <a:xfrm>
            <a:off x="5074027" y="6247507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BBC2DC"/>
          </a:solidFill>
          <a:ln/>
        </p:spPr>
      </p:sp>
      <p:sp>
        <p:nvSpPr>
          <p:cNvPr id="18" name="Shape 15"/>
          <p:cNvSpPr/>
          <p:nvPr/>
        </p:nvSpPr>
        <p:spPr>
          <a:xfrm>
            <a:off x="4574084" y="6019800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4724340" y="6061472"/>
            <a:ext cx="199311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3</a:t>
            </a:r>
            <a:endParaRPr lang="en-US" sz="2624" dirty="0"/>
          </a:p>
        </p:txBody>
      </p:sp>
      <p:sp>
        <p:nvSpPr>
          <p:cNvPr id="20" name="Text 17"/>
          <p:cNvSpPr/>
          <p:nvPr/>
        </p:nvSpPr>
        <p:spPr>
          <a:xfrm>
            <a:off x="6046113" y="606837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パレート図</a:t>
            </a:r>
            <a:endParaRPr lang="en-US" sz="2187" dirty="0"/>
          </a:p>
        </p:txBody>
      </p:sp>
      <p:sp>
        <p:nvSpPr>
          <p:cNvPr id="21" name="Text 18"/>
          <p:cNvSpPr/>
          <p:nvPr/>
        </p:nvSpPr>
        <p:spPr>
          <a:xfrm>
            <a:off x="6046113" y="6548795"/>
            <a:ext cx="775108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不良の主要な原因を特定し、改善活動の優先順位を決めるのに役立ちます。</a:t>
            </a:r>
            <a:endParaRPr lang="en-US" sz="1750" dirty="0"/>
          </a:p>
        </p:txBody>
      </p:sp>
      <p:pic>
        <p:nvPicPr>
          <p:cNvPr id="22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21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476976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361128" y="3021806"/>
            <a:ext cx="6185416" cy="61924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4876"/>
              </a:lnSpc>
              <a:buNone/>
            </a:pPr>
            <a:r>
              <a:rPr lang="en-US" sz="3901" b="1" dirty="0">
                <a:solidFill>
                  <a:srgbClr val="1F1E1E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QC七つ道具の活用（続き）</a:t>
            </a:r>
            <a:endParaRPr lang="en-US" sz="3901" dirty="0"/>
          </a:p>
        </p:txBody>
      </p:sp>
      <p:sp>
        <p:nvSpPr>
          <p:cNvPr id="6" name="Shape 3"/>
          <p:cNvSpPr/>
          <p:nvPr/>
        </p:nvSpPr>
        <p:spPr>
          <a:xfrm>
            <a:off x="7295317" y="3938230"/>
            <a:ext cx="39529" cy="3749040"/>
          </a:xfrm>
          <a:prstGeom prst="roundRect">
            <a:avLst>
              <a:gd name="adj" fmla="val 225590"/>
            </a:avLst>
          </a:prstGeom>
          <a:solidFill>
            <a:srgbClr val="BBC2DC"/>
          </a:solidFill>
          <a:ln/>
        </p:spPr>
      </p:sp>
      <p:sp>
        <p:nvSpPr>
          <p:cNvPr id="7" name="Shape 4"/>
          <p:cNvSpPr/>
          <p:nvPr/>
        </p:nvSpPr>
        <p:spPr>
          <a:xfrm>
            <a:off x="6398657" y="4296132"/>
            <a:ext cx="693539" cy="39529"/>
          </a:xfrm>
          <a:prstGeom prst="roundRect">
            <a:avLst>
              <a:gd name="adj" fmla="val 225590"/>
            </a:avLst>
          </a:prstGeom>
          <a:solidFill>
            <a:srgbClr val="BBC2DC"/>
          </a:solidFill>
          <a:ln/>
        </p:spPr>
      </p:sp>
      <p:sp>
        <p:nvSpPr>
          <p:cNvPr id="8" name="Shape 5"/>
          <p:cNvSpPr/>
          <p:nvPr/>
        </p:nvSpPr>
        <p:spPr>
          <a:xfrm>
            <a:off x="7092196" y="4093012"/>
            <a:ext cx="445770" cy="445770"/>
          </a:xfrm>
          <a:prstGeom prst="roundRect">
            <a:avLst>
              <a:gd name="adj" fmla="val 20004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256621" y="4130040"/>
            <a:ext cx="116800" cy="37159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926"/>
              </a:lnSpc>
              <a:buNone/>
            </a:pPr>
            <a:r>
              <a:rPr lang="en-US" sz="2341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1</a:t>
            </a:r>
            <a:endParaRPr lang="en-US" sz="2341" dirty="0"/>
          </a:p>
        </p:txBody>
      </p:sp>
      <p:sp>
        <p:nvSpPr>
          <p:cNvPr id="10" name="Text 7"/>
          <p:cNvSpPr/>
          <p:nvPr/>
        </p:nvSpPr>
        <p:spPr>
          <a:xfrm>
            <a:off x="3748326" y="4136350"/>
            <a:ext cx="2476976" cy="3095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r" indent="0" marL="0">
              <a:lnSpc>
                <a:spcPts val="2438"/>
              </a:lnSpc>
              <a:buNone/>
            </a:pPr>
            <a:r>
              <a:rPr lang="en-US" sz="1950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散布図</a:t>
            </a:r>
            <a:endParaRPr lang="en-US" sz="1950" dirty="0"/>
          </a:p>
        </p:txBody>
      </p:sp>
      <p:sp>
        <p:nvSpPr>
          <p:cNvPr id="11" name="Text 8"/>
          <p:cNvSpPr/>
          <p:nvPr/>
        </p:nvSpPr>
        <p:spPr>
          <a:xfrm>
            <a:off x="2361128" y="4564737"/>
            <a:ext cx="3864173" cy="95083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r" indent="0" marL="0">
              <a:lnSpc>
                <a:spcPts val="2497"/>
              </a:lnSpc>
              <a:buNone/>
            </a:pPr>
            <a:r>
              <a:rPr lang="en-US" sz="156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キズと他の要因との関係性を分析し、影響を受けている要因を特定することができます。</a:t>
            </a:r>
            <a:endParaRPr lang="en-US" sz="1560" dirty="0"/>
          </a:p>
        </p:txBody>
      </p:sp>
      <p:sp>
        <p:nvSpPr>
          <p:cNvPr id="12" name="Shape 9"/>
          <p:cNvSpPr/>
          <p:nvPr/>
        </p:nvSpPr>
        <p:spPr>
          <a:xfrm>
            <a:off x="7537966" y="5286851"/>
            <a:ext cx="693539" cy="39529"/>
          </a:xfrm>
          <a:prstGeom prst="roundRect">
            <a:avLst>
              <a:gd name="adj" fmla="val 225590"/>
            </a:avLst>
          </a:prstGeom>
          <a:solidFill>
            <a:srgbClr val="BBC2DC"/>
          </a:solidFill>
          <a:ln/>
        </p:spPr>
      </p:sp>
      <p:sp>
        <p:nvSpPr>
          <p:cNvPr id="13" name="Shape 10"/>
          <p:cNvSpPr/>
          <p:nvPr/>
        </p:nvSpPr>
        <p:spPr>
          <a:xfrm>
            <a:off x="7092196" y="5083731"/>
            <a:ext cx="445770" cy="445770"/>
          </a:xfrm>
          <a:prstGeom prst="roundRect">
            <a:avLst>
              <a:gd name="adj" fmla="val 20004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7226260" y="5120759"/>
            <a:ext cx="177522" cy="37159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926"/>
              </a:lnSpc>
              <a:buNone/>
            </a:pPr>
            <a:r>
              <a:rPr lang="en-US" sz="2341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2</a:t>
            </a:r>
            <a:endParaRPr lang="en-US" sz="2341" dirty="0"/>
          </a:p>
        </p:txBody>
      </p:sp>
      <p:sp>
        <p:nvSpPr>
          <p:cNvPr id="15" name="Text 12"/>
          <p:cNvSpPr/>
          <p:nvPr/>
        </p:nvSpPr>
        <p:spPr>
          <a:xfrm>
            <a:off x="8404860" y="5127069"/>
            <a:ext cx="2476976" cy="3095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438"/>
              </a:lnSpc>
              <a:buNone/>
            </a:pPr>
            <a:r>
              <a:rPr lang="en-US" sz="1950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管理図</a:t>
            </a:r>
            <a:endParaRPr lang="en-US" sz="1950" dirty="0"/>
          </a:p>
        </p:txBody>
      </p:sp>
      <p:sp>
        <p:nvSpPr>
          <p:cNvPr id="16" name="Text 13"/>
          <p:cNvSpPr/>
          <p:nvPr/>
        </p:nvSpPr>
        <p:spPr>
          <a:xfrm>
            <a:off x="8404860" y="5555456"/>
            <a:ext cx="3864293" cy="63388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497"/>
              </a:lnSpc>
              <a:buNone/>
            </a:pPr>
            <a:r>
              <a:rPr lang="en-US" sz="156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製品の品質を常時監視し、異常が発生した際にすぐに対処できるようにします。</a:t>
            </a:r>
            <a:endParaRPr lang="en-US" sz="1560" dirty="0"/>
          </a:p>
        </p:txBody>
      </p:sp>
      <p:sp>
        <p:nvSpPr>
          <p:cNvPr id="17" name="Shape 14"/>
          <p:cNvSpPr/>
          <p:nvPr/>
        </p:nvSpPr>
        <p:spPr>
          <a:xfrm>
            <a:off x="6398657" y="6269712"/>
            <a:ext cx="693539" cy="39529"/>
          </a:xfrm>
          <a:prstGeom prst="roundRect">
            <a:avLst>
              <a:gd name="adj" fmla="val 225590"/>
            </a:avLst>
          </a:prstGeom>
          <a:solidFill>
            <a:srgbClr val="BBC2DC"/>
          </a:solidFill>
          <a:ln/>
        </p:spPr>
      </p:sp>
      <p:sp>
        <p:nvSpPr>
          <p:cNvPr id="18" name="Shape 15"/>
          <p:cNvSpPr/>
          <p:nvPr/>
        </p:nvSpPr>
        <p:spPr>
          <a:xfrm>
            <a:off x="7092196" y="6066592"/>
            <a:ext cx="445770" cy="445770"/>
          </a:xfrm>
          <a:prstGeom prst="roundRect">
            <a:avLst>
              <a:gd name="adj" fmla="val 20004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7226141" y="6103620"/>
            <a:ext cx="177760" cy="37159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926"/>
              </a:lnSpc>
              <a:buNone/>
            </a:pPr>
            <a:r>
              <a:rPr lang="en-US" sz="2341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3</a:t>
            </a:r>
            <a:endParaRPr lang="en-US" sz="2341" dirty="0"/>
          </a:p>
        </p:txBody>
      </p:sp>
      <p:sp>
        <p:nvSpPr>
          <p:cNvPr id="20" name="Text 17"/>
          <p:cNvSpPr/>
          <p:nvPr/>
        </p:nvSpPr>
        <p:spPr>
          <a:xfrm>
            <a:off x="3748326" y="6109930"/>
            <a:ext cx="2476976" cy="3095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r" indent="0" marL="0">
              <a:lnSpc>
                <a:spcPts val="2438"/>
              </a:lnSpc>
              <a:buNone/>
            </a:pPr>
            <a:r>
              <a:rPr lang="en-US" sz="1950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直交表</a:t>
            </a:r>
            <a:endParaRPr lang="en-US" sz="1950" dirty="0"/>
          </a:p>
        </p:txBody>
      </p:sp>
      <p:sp>
        <p:nvSpPr>
          <p:cNvPr id="21" name="Text 18"/>
          <p:cNvSpPr/>
          <p:nvPr/>
        </p:nvSpPr>
        <p:spPr>
          <a:xfrm>
            <a:off x="2361128" y="6538317"/>
            <a:ext cx="3864173" cy="95083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r" indent="0" marL="0">
              <a:lnSpc>
                <a:spcPts val="2497"/>
              </a:lnSpc>
              <a:buNone/>
            </a:pPr>
            <a:r>
              <a:rPr lang="en-US" sz="156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複数の要因の組み合わせが不良にどのように影響するかを分析し、最適な条件を見出すことができます。</a:t>
            </a:r>
            <a:endParaRPr lang="en-US" sz="1560" dirty="0"/>
          </a:p>
        </p:txBody>
      </p:sp>
      <p:pic>
        <p:nvPicPr>
          <p:cNvPr id="22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2"/>
          <p:cNvSpPr/>
          <p:nvPr/>
        </p:nvSpPr>
        <p:spPr>
          <a:xfrm>
            <a:off x="1760220" y="1428155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1F1E1E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対策の検討と実施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1760220" y="2566868"/>
            <a:ext cx="5443895" cy="2006203"/>
          </a:xfrm>
          <a:prstGeom prst="roundRect">
            <a:avLst>
              <a:gd name="adj" fmla="val 4984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1990011" y="2796659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根本原因の特定</a:t>
            </a:r>
            <a:endParaRPr lang="en-US" sz="2187" dirty="0"/>
          </a:p>
        </p:txBody>
      </p:sp>
      <p:sp>
        <p:nvSpPr>
          <p:cNvPr id="7" name="Text 5"/>
          <p:cNvSpPr/>
          <p:nvPr/>
        </p:nvSpPr>
        <p:spPr>
          <a:xfrm>
            <a:off x="1990011" y="3277076"/>
            <a:ext cx="4984313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これまでの分析結果から、キズ不良の根本原因を特定します。関係者と協力して、効果的な改善策を検討します。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7426285" y="2566868"/>
            <a:ext cx="5443895" cy="2006203"/>
          </a:xfrm>
          <a:prstGeom prst="roundRect">
            <a:avLst>
              <a:gd name="adj" fmla="val 4984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7656076" y="2796659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改善策の実施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7656076" y="3277076"/>
            <a:ext cx="4984313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検討した対策を迅速に実行に移します。生産プロセスの見直し、機械の調整、教育・訓練の実施など、具体的な施策を実行します。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1760220" y="4795242"/>
            <a:ext cx="5443895" cy="2006203"/>
          </a:xfrm>
          <a:prstGeom prst="roundRect">
            <a:avLst>
              <a:gd name="adj" fmla="val 4984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1990011" y="502503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効果の確認</a:t>
            </a:r>
            <a:endParaRPr lang="en-US" sz="2187" dirty="0"/>
          </a:p>
        </p:txBody>
      </p:sp>
      <p:sp>
        <p:nvSpPr>
          <p:cNvPr id="13" name="Text 11"/>
          <p:cNvSpPr/>
          <p:nvPr/>
        </p:nvSpPr>
        <p:spPr>
          <a:xfrm>
            <a:off x="1990011" y="5505450"/>
            <a:ext cx="4984313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対策が適切に機能しているかを定期的にモニタリングし、改善の成果を確認します。必要に応じて追加の対策を検討します。</a:t>
            </a:r>
            <a:endParaRPr lang="en-US" sz="1750" dirty="0"/>
          </a:p>
        </p:txBody>
      </p:sp>
      <p:sp>
        <p:nvSpPr>
          <p:cNvPr id="14" name="Shape 12"/>
          <p:cNvSpPr/>
          <p:nvPr/>
        </p:nvSpPr>
        <p:spPr>
          <a:xfrm>
            <a:off x="7426285" y="4795242"/>
            <a:ext cx="5443895" cy="2006203"/>
          </a:xfrm>
          <a:prstGeom prst="roundRect">
            <a:avLst>
              <a:gd name="adj" fmla="val 4984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7656076" y="502503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持続性の確保</a:t>
            </a:r>
            <a:endParaRPr lang="en-US" sz="2187" dirty="0"/>
          </a:p>
        </p:txBody>
      </p:sp>
      <p:sp>
        <p:nvSpPr>
          <p:cNvPr id="16" name="Text 14"/>
          <p:cNvSpPr/>
          <p:nvPr/>
        </p:nvSpPr>
        <p:spPr>
          <a:xfrm>
            <a:off x="7656076" y="5505450"/>
            <a:ext cx="4984313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問題の解決を長期的に維持するため、定期的な監視と継続的な改善活動を行います。また、関係者の意識向上にも努めます。</a:t>
            </a:r>
            <a:endParaRPr lang="en-US" sz="1750" dirty="0"/>
          </a:p>
        </p:txBody>
      </p:sp>
      <p:pic>
        <p:nvPicPr>
          <p:cNvPr id="17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2"/>
          <p:cNvSpPr/>
          <p:nvPr/>
        </p:nvSpPr>
        <p:spPr>
          <a:xfrm>
            <a:off x="1760220" y="1698784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1F1E1E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QCストーリーの実践</a:t>
            </a:r>
            <a:endParaRPr lang="en-US" sz="4374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0220" y="2837498"/>
            <a:ext cx="2777490" cy="888682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982391" y="4059436"/>
            <a:ext cx="2333149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問題の明確化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1982391" y="4539853"/>
            <a:ext cx="2333149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発生源の特定と問題の条件把握により、キズ不良の問題を明確にします。</a:t>
            </a:r>
            <a:endParaRPr lang="en-US" sz="1750" dirty="0"/>
          </a:p>
        </p:txBody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7710" y="2837498"/>
            <a:ext cx="2777490" cy="888682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4759881" y="4059436"/>
            <a:ext cx="2333149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根本原因の究明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4759881" y="4539853"/>
            <a:ext cx="2333149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ルートコーズ分析とデータ分析を通じて、キズ不良の主要な原因を特定します。</a:t>
            </a:r>
            <a:endParaRPr lang="en-US" sz="1750" dirty="0"/>
          </a:p>
        </p:txBody>
      </p:sp>
      <p:pic>
        <p:nvPicPr>
          <p:cNvPr id="11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2837498"/>
            <a:ext cx="2777490" cy="888682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7537371" y="4059436"/>
            <a:ext cx="2333149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効果的な対策の実施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7537371" y="4887039"/>
            <a:ext cx="2333149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分析結果に基づいて、キズ不良を解決する適切な対策を検討し、実行します。</a:t>
            </a:r>
            <a:endParaRPr lang="en-US" sz="1750" dirty="0"/>
          </a:p>
        </p:txBody>
      </p:sp>
      <p:pic>
        <p:nvPicPr>
          <p:cNvPr id="14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2690" y="2837498"/>
            <a:ext cx="2777490" cy="888682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10314861" y="4059436"/>
            <a:ext cx="2333149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改善の持続</a:t>
            </a:r>
            <a:endParaRPr lang="en-US" sz="2187" dirty="0"/>
          </a:p>
        </p:txBody>
      </p:sp>
      <p:sp>
        <p:nvSpPr>
          <p:cNvPr id="16" name="Text 10"/>
          <p:cNvSpPr/>
          <p:nvPr/>
        </p:nvSpPr>
        <p:spPr>
          <a:xfrm>
            <a:off x="10314861" y="4539853"/>
            <a:ext cx="2333149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対策の効果を確認しながら、品質管理体制の継続的な改善に取り組みます。</a:t>
            </a:r>
            <a:endParaRPr lang="en-US" sz="1750" dirty="0"/>
          </a:p>
        </p:txBody>
      </p:sp>
      <p:pic>
        <p:nvPicPr>
          <p:cNvPr id="17" name="Image 4" descr="preencoded.png">
            <a:hlinkClick r:id="rId6" tooltip="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2"/>
          <p:cNvSpPr/>
          <p:nvPr/>
        </p:nvSpPr>
        <p:spPr>
          <a:xfrm>
            <a:off x="1760220" y="2205633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1F1E1E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まとめ</a:t>
            </a:r>
            <a:endParaRPr lang="en-US" sz="4374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0220" y="3344347"/>
            <a:ext cx="555427" cy="555427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760220" y="4121944"/>
            <a:ext cx="2527459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明確な目標設定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1760220" y="4602361"/>
            <a:ext cx="2527459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問題の特定と原因究明に基づき、具体的な改善目標を設定しましょう。</a:t>
            </a:r>
            <a:endParaRPr lang="en-US" sz="1750" dirty="0"/>
          </a:p>
        </p:txBody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0935" y="3344347"/>
            <a:ext cx="555427" cy="555427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4620935" y="4121944"/>
            <a:ext cx="2527578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関係者の協力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4620935" y="4602361"/>
            <a:ext cx="252757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課題解決には、関係者全員の理解と協力が不可欠です。意識の共有を図りましょう。</a:t>
            </a:r>
            <a:endParaRPr lang="en-US" sz="1750" dirty="0"/>
          </a:p>
        </p:txBody>
      </p:sp>
      <p:pic>
        <p:nvPicPr>
          <p:cNvPr id="11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768" y="3344347"/>
            <a:ext cx="555427" cy="555427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7481768" y="4121944"/>
            <a:ext cx="2527578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継続的な改善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7481768" y="4602361"/>
            <a:ext cx="252757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一回の取り組みで完了するのではなく、PDCAサイクルを回し続けることが重要です。</a:t>
            </a:r>
            <a:endParaRPr lang="en-US" sz="1750" dirty="0"/>
          </a:p>
        </p:txBody>
      </p:sp>
      <p:pic>
        <p:nvPicPr>
          <p:cNvPr id="14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2602" y="3344347"/>
            <a:ext cx="555427" cy="555427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10342602" y="4121944"/>
            <a:ext cx="2527578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QC手法の活用</a:t>
            </a:r>
            <a:endParaRPr lang="en-US" sz="2187" dirty="0"/>
          </a:p>
        </p:txBody>
      </p:sp>
      <p:sp>
        <p:nvSpPr>
          <p:cNvPr id="16" name="Text 10"/>
          <p:cNvSpPr/>
          <p:nvPr/>
        </p:nvSpPr>
        <p:spPr>
          <a:xfrm>
            <a:off x="10342602" y="4602361"/>
            <a:ext cx="252757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QCストーリーやQC七つ道具を適切に活用することで、課題解決の質を高められます。</a:t>
            </a:r>
            <a:endParaRPr lang="en-US" sz="1750" dirty="0"/>
          </a:p>
        </p:txBody>
      </p:sp>
      <p:pic>
        <p:nvPicPr>
          <p:cNvPr id="17" name="Image 4" descr="preencoded.png">
            <a:hlinkClick r:id="rId6" tooltip="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2"/>
          <p:cNvSpPr/>
          <p:nvPr/>
        </p:nvSpPr>
        <p:spPr>
          <a:xfrm>
            <a:off x="1760220" y="2572107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1F1E1E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まとめ（続き）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1760220" y="3821906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F1E1E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迅速な実行</a:t>
            </a:r>
            <a:endParaRPr lang="en-US" sz="2187" dirty="0"/>
          </a:p>
        </p:txBody>
      </p:sp>
      <p:sp>
        <p:nvSpPr>
          <p:cNvPr id="6" name="Text 4"/>
          <p:cNvSpPr/>
          <p:nvPr/>
        </p:nvSpPr>
        <p:spPr>
          <a:xfrm>
            <a:off x="1760220" y="4391263"/>
            <a:ext cx="334160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問題を早期に解決するために、分析結果に基づいて素早く対策を実行に移すことが重要です。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5651421" y="3821906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F1E1E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関係者の巻き込み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5651421" y="4391263"/>
            <a:ext cx="334160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課題解決には、製造現場の知見を活かすため、関係者全員の参加と意識の共有が不可欠です。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9542621" y="3821906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F1E1E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持続可能な改善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9542621" y="4391263"/>
            <a:ext cx="334160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一過性の対策ではなく、PDCAサイクルを回し続けることで、長期的な品質改善を実現できます。</a:t>
            </a:r>
            <a:endParaRPr lang="en-US" sz="1750" dirty="0"/>
          </a:p>
        </p:txBody>
      </p:sp>
      <p:pic>
        <p:nvPicPr>
          <p:cNvPr id="11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2024-04-24T08:52:04Z</dcterms:created>
  <dcterms:modified xsi:type="dcterms:W3CDTF">2024-04-24T08:52:04Z</dcterms:modified>
</cp:coreProperties>
</file>